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4" r:id="rId10"/>
    <p:sldId id="275" r:id="rId11"/>
    <p:sldId id="271" r:id="rId12"/>
    <p:sldId id="273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irce" panose="020B0502020203020203" pitchFamily="34" charset="-52"/>
      <p:regular r:id="rId27"/>
    </p:embeddedFont>
    <p:embeddedFont>
      <p:font typeface="Circe Bold" panose="020B0602020203020203" pitchFamily="34" charset="-52"/>
      <p:bold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Proxima Nova Semibold" panose="020B0604020202020204" charset="0"/>
      <p:regular r:id="rId33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eg Anikin" initials="OA" lastIdx="6" clrIdx="0">
    <p:extLst>
      <p:ext uri="{19B8F6BF-5375-455C-9EA6-DF929625EA0E}">
        <p15:presenceInfo xmlns:p15="http://schemas.microsoft.com/office/powerpoint/2012/main" userId="Oleg Anik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92" autoAdjust="0"/>
  </p:normalViewPr>
  <p:slideViewPr>
    <p:cSldViewPr snapToGrid="0">
      <p:cViewPr>
        <p:scale>
          <a:sx n="66" d="100"/>
          <a:sy n="66" d="100"/>
        </p:scale>
        <p:origin x="8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04:46.219" idx="1">
    <p:pos x="6052" y="2573"/>
    <p:text>убрать ручных тестировщиков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11:08.349" idx="2">
    <p:pos x="6680" y="1258"/>
    <p:text>русифицировать, перерисовать, увеличить шрифт</p:text>
    <p:extLst>
      <p:ext uri="{C676402C-5697-4E1C-873F-D02D1690AC5C}">
        <p15:threadingInfo xmlns:p15="http://schemas.microsoft.com/office/powerpoint/2012/main" timeZoneBias="-180"/>
      </p:ext>
    </p:extLst>
  </p:cm>
  <p:cm authorId="1" dt="2018-06-11T12:12:05.112" idx="3">
    <p:pos x="10" y="10"/>
    <p:text>соединить с селениумом, рассказать про браузеры и приложениея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18:02.380" idx="4">
    <p:pos x="10" y="10"/>
    <p:text>Рассказать про каждый без воды.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19:12.071" idx="5">
    <p:pos x="10" y="10"/>
    <p:text>объяснить, какие тесты проходятт. Что задумано, счто ожитдается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23:46.496" idx="6">
    <p:pos x="10" y="10"/>
    <p:text>подписи к элементам, названия тестов русифицировать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2%D0%BE%D0%B1%D0%BE%D0%B4%D0%BD%D0%BE%D0%B5_%D0%BF%D1%80%D0%BE%D0%B3%D1%80%D0%B0%D0%BC%D0%BC%D0%BD%D0%BE%D0%B5_%D0%BE%D0%B1%D0%B5%D1%81%D0%BF%D0%B5%D1%87%D0%B5%D0%BD%D0%B8%D0%B5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Java" TargetMode="External"/><Relationship Id="rId5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4" Type="http://schemas.openxmlformats.org/officeDocument/2006/relationships/hyperlink" Target="https://ru.wikipedia.org/wiki/%D0%98%D0%BD%D1%82%D0%B5%D0%B3%D1%80%D0%B8%D1%80%D0%BE%D0%B2%D0%B0%D0%BD%D0%BD%D0%B0%D1%8F_%D1%81%D1%80%D0%B5%D0%B4%D0%B0_%D1%80%D0%B0%D0%B7%D1%80%D0%B0%D0%B1%D0%BE%D1%82%D0%BA%D0%B8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был выбран язык </a:t>
            </a: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1100" b="1" dirty="0">
                <a:latin typeface="Proxima Nova"/>
                <a:ea typeface="Proxima Nova"/>
                <a:cs typeface="Proxima Nova"/>
                <a:sym typeface="Proxima Nova"/>
              </a:rPr>
              <a:t>так как он активно используется в 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в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разработке мобильных приложений.</a:t>
            </a:r>
            <a:endParaRPr sz="11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100" b="1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NetBeans</a:t>
            </a:r>
            <a:r>
              <a:rPr lang="ru-RU" sz="1100" b="1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IDE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— </a:t>
            </a:r>
            <a:r>
              <a:rPr lang="ru-RU" sz="1100" dirty="0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свободная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100" dirty="0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интегрированная среда разработки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приложений на </a:t>
            </a:r>
            <a:r>
              <a:rPr lang="ru-RU" sz="1100" dirty="0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языках программирования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100" dirty="0" err="1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Java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и ряда других. Был выбран потому что: он бесплатный (в отличии </a:t>
            </a:r>
            <a:r>
              <a:rPr lang="ru-RU" sz="1100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Intell</a:t>
            </a:r>
            <a:r>
              <a:rPr lang="en-US" sz="1100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iJ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IDE) и дает возможность создавать </a:t>
            </a:r>
            <a:r>
              <a:rPr lang="ru-RU" sz="1100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Maven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проекты.</a:t>
            </a:r>
            <a:endParaRPr sz="1100" dirty="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100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Appium</a:t>
            </a:r>
            <a:endParaRPr sz="1100" dirty="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100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Xcode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для эмулятора </a:t>
            </a:r>
            <a:r>
              <a:rPr lang="ru-RU" sz="1100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iOS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девайсов</a:t>
            </a:r>
            <a:endParaRPr sz="1100" dirty="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UIAutomationViewer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использую для поиска элементов в </a:t>
            </a: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активити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приложения на </a:t>
            </a: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Android</a:t>
            </a:r>
            <a:endParaRPr sz="11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 err="1">
                <a:solidFill>
                  <a:srgbClr val="515151"/>
                </a:solidFill>
                <a:latin typeface="Proxima Nova"/>
                <a:ea typeface="Proxima Nova"/>
                <a:cs typeface="Proxima Nova"/>
                <a:sym typeface="Proxima Nova"/>
              </a:rPr>
              <a:t>TestNG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– это </a:t>
            </a:r>
            <a:r>
              <a:rPr lang="ru-RU" sz="1100" dirty="0" err="1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фреймворк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для тестирования, написанный </a:t>
            </a:r>
            <a:r>
              <a:rPr lang="ru-RU" sz="1100" dirty="0" err="1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Мы используем </a:t>
            </a:r>
            <a:r>
              <a:rPr lang="ru-RU" sz="1100" dirty="0" err="1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TestNG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для аннотаций и для реализации </a:t>
            </a:r>
            <a:r>
              <a:rPr lang="ru-RU" sz="1100" dirty="0" err="1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data-driven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паттерна</a:t>
            </a:r>
            <a:endParaRPr sz="11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ExtentReports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- для генерации отчета прогона тестов</a:t>
            </a:r>
            <a:endParaRPr sz="1100" dirty="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20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Диаграмма классов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Жизненный цикл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Какие паттерны из автоматизации тестирования были использованы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Проблема различия экранов и логики на iOS и Android </a:t>
            </a: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 sz="1000">
                <a:solidFill>
                  <a:srgbClr val="434A54"/>
                </a:solidFill>
                <a:latin typeface="Arial"/>
                <a:ea typeface="Arial"/>
                <a:cs typeface="Arial"/>
                <a:sym typeface="Arial"/>
              </a:rPr>
              <a:t>Spring Online — это веб-сервис для организации полного цикла дистанционного обучения. </a:t>
            </a:r>
            <a:endParaRPr sz="1000">
              <a:solidFill>
                <a:srgbClr val="434A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 sz="1000">
                <a:solidFill>
                  <a:srgbClr val="434A54"/>
                </a:solidFill>
                <a:latin typeface="Arial"/>
                <a:ea typeface="Arial"/>
                <a:cs typeface="Arial"/>
                <a:sym typeface="Arial"/>
              </a:rPr>
              <a:t>Сервис позволяет размещать в облаке курсы, тесты, аудио, видео и документы. Умеет рассылать приглашения и измерять эффективность обучения. Доступна интеграция с другими продуктами iSpring и многие другие опции</a:t>
            </a:r>
            <a:endParaRPr sz="1000">
              <a:solidFill>
                <a:srgbClr val="434A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434A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Мобильное приложение iSpring Learn предоставляет расширенные возможности для обучения онлайн: необходимый курс всегда под рукой; даже если нет подключения к интернету, курс можно загрузить на устройство и продолжить обучение в режиме офлайн; удобное планирование обучения с помощью календаря; установка уведомлений, чтобы не забывать изучать курс каждый день.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Первая версия приложения на Android была выпущена 4 года назад, на iPad 5 лет назад, а на iPhone совсем недавно – в начале 2017 года. За это время, было разработано и выпущено 6 крупных фич. С каждой новой функцией проект растет и, соответственно, нуждается в более тщательном тестировании. Стоит отметить, что сейчас на проекте работает только один тестировщик, который отвечает за качество нескольких мобильных проектов, выпускаемых командой мобильной разработки.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По данным, собранным аналитическим агентством We Are Social, сегодня в мире около 68% людей имеют мобильный телефон, большинство из которых пользуются смартфонами. Статистика показывает, что за последний год использование мобильного интернета увеличилось на 4%, что в общей сумме составляет 52% от общего веб-трафика. Стоит заметить, что это больше чем со всех остальных типов устройств вместе взятых.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Более того, согласно свежим данным компании App Annie, занимающейся исследованиями рынка мобильных приложений, сегодня люди проводят в мобильных приложениях в 7 раз больше времени, чем в мобильных версиях браузеров. </a:t>
            </a: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Итак, у нас было кроссплатформенное приложение iSpring Learn, один автоматизатор, небольшая ферма живых устройств.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Было необходимо снизить нагрузку на ручного тестировщика,</a:t>
            </a: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20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Какие существуют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Какие подощли по требованиям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Сравнили оставшиеся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Окончательный выбор</a:t>
            </a:r>
            <a:endParaRPr sz="1100"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Appium — это HTTP-сервер, написанный на Nodes, который создает и обрабатывает WebDriver-сессии. Appium придерживается того же подхода, что и Selenium WebDriver, который получает HTTP-запросы в формате JSON от клиентов и преобразует их в зависимости от платформы, на которой он работает.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Чтобы запустить автотесты необходимо: запустить Appium сервер, эмулятор мобильного устройства и запустить скриптыю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889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061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Йошкар-Ола, 2018 г.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omments" Target="../comments/comment4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803364" y="1430555"/>
            <a:ext cx="7780022" cy="215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Автоматизация регрессионного тестирования мобильного приложения iSpring Learn с помощью Appium</a:t>
            </a:r>
            <a:endParaRPr sz="3600" i="0" u="none" strike="noStrike" cap="none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r="16865"/>
          <a:stretch/>
        </p:blipFill>
        <p:spPr>
          <a:xfrm>
            <a:off x="9013371" y="2631739"/>
            <a:ext cx="3178629" cy="4226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364" y="865951"/>
            <a:ext cx="1446350" cy="3651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803364" y="4569316"/>
            <a:ext cx="7707590" cy="858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Выполнил студент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группы ПС-41 </a:t>
            </a:r>
            <a:r>
              <a:rPr lang="ru-RU" sz="24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Царегородцева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Е.А.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Руководитель от кафедры: Шумков Д.С.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Руководитель от предприятия: Ильин А.А.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4CCE-EF4A-4361-8CAE-082A1C22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16" y="190895"/>
            <a:ext cx="4966342" cy="642793"/>
          </a:xfrm>
        </p:spPr>
        <p:txBody>
          <a:bodyPr/>
          <a:lstStyle/>
          <a:p>
            <a:pPr algn="ctr"/>
            <a:r>
              <a:rPr lang="ru-RU" dirty="0">
                <a:latin typeface="Circe Bold" panose="020B0602020203020203" pitchFamily="34" charset="-52"/>
              </a:rPr>
              <a:t>Описание </a:t>
            </a:r>
            <a:r>
              <a:rPr lang="en-US" dirty="0">
                <a:latin typeface="Circe Bold" panose="020B0602020203020203" pitchFamily="34" charset="-52"/>
              </a:rPr>
              <a:t>Appium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0E54F-DABD-498F-86FF-824FFA2C0F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61159" y="6327221"/>
            <a:ext cx="27432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39DB91-55CA-48FB-B76A-1FD8E80AAE21}"/>
              </a:ext>
            </a:extLst>
          </p:cNvPr>
          <p:cNvSpPr/>
          <p:nvPr/>
        </p:nvSpPr>
        <p:spPr>
          <a:xfrm>
            <a:off x="589135" y="2862973"/>
            <a:ext cx="1591146" cy="1251879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 (тестовые скрипты)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4F2259-4DED-4E98-80ED-F1ABD2D12865}"/>
              </a:ext>
            </a:extLst>
          </p:cNvPr>
          <p:cNvSpPr/>
          <p:nvPr/>
        </p:nvSpPr>
        <p:spPr>
          <a:xfrm>
            <a:off x="3496176" y="2862975"/>
            <a:ext cx="1591145" cy="1251879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Appium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8B99D05-2C0C-4A33-9129-3BA8FEC5524F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5158086" y="1264258"/>
            <a:ext cx="732380" cy="2465055"/>
          </a:xfrm>
          <a:prstGeom prst="bentConnector3">
            <a:avLst>
              <a:gd name="adj1" fmla="val 131213"/>
            </a:avLst>
          </a:prstGeom>
          <a:ln w="127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Connector: Elbow 8">
            <a:extLst>
              <a:ext uri="{FF2B5EF4-FFF2-40B4-BE49-F238E27FC236}">
                <a16:creationId xmlns:a16="http://schemas.microsoft.com/office/drawing/2014/main" id="{BB426C17-9AC2-49DD-B0FD-3029A87232F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311498" y="4114854"/>
            <a:ext cx="2445306" cy="694419"/>
          </a:xfrm>
          <a:prstGeom prst="bentConnector4">
            <a:avLst>
              <a:gd name="adj1" fmla="val -601"/>
              <a:gd name="adj2" fmla="val 132920"/>
            </a:avLst>
          </a:prstGeom>
          <a:ln w="127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2C80FA8-ED9D-4301-9F58-24DF52F10F59}"/>
              </a:ext>
            </a:extLst>
          </p:cNvPr>
          <p:cNvSpPr/>
          <p:nvPr/>
        </p:nvSpPr>
        <p:spPr>
          <a:xfrm>
            <a:off x="8322210" y="2919748"/>
            <a:ext cx="2010549" cy="1015663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Эмулятор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iOS/ Android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Connector: Elbow 8">
            <a:extLst>
              <a:ext uri="{FF2B5EF4-FFF2-40B4-BE49-F238E27FC236}">
                <a16:creationId xmlns:a16="http://schemas.microsoft.com/office/drawing/2014/main" id="{622F2275-5FBB-40A9-BB55-EDD94ED31BD6}"/>
              </a:ext>
            </a:extLst>
          </p:cNvPr>
          <p:cNvCxnSpPr>
            <a:cxnSpLocks/>
            <a:stCxn id="6" idx="3"/>
            <a:endCxn id="63" idx="0"/>
          </p:cNvCxnSpPr>
          <p:nvPr/>
        </p:nvCxnSpPr>
        <p:spPr>
          <a:xfrm>
            <a:off x="7867147" y="2546974"/>
            <a:ext cx="1460338" cy="372774"/>
          </a:xfrm>
          <a:prstGeom prst="bentConnector2">
            <a:avLst/>
          </a:prstGeom>
          <a:ln w="127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1" name="Connector: Elbow 8">
            <a:extLst>
              <a:ext uri="{FF2B5EF4-FFF2-40B4-BE49-F238E27FC236}">
                <a16:creationId xmlns:a16="http://schemas.microsoft.com/office/drawing/2014/main" id="{0ADC9DA5-49D1-4972-B80D-8F5A234AD7C3}"/>
              </a:ext>
            </a:extLst>
          </p:cNvPr>
          <p:cNvCxnSpPr>
            <a:cxnSpLocks/>
            <a:stCxn id="7" idx="3"/>
            <a:endCxn id="63" idx="2"/>
          </p:cNvCxnSpPr>
          <p:nvPr/>
        </p:nvCxnSpPr>
        <p:spPr>
          <a:xfrm flipV="1">
            <a:off x="7867147" y="3935411"/>
            <a:ext cx="1460338" cy="457483"/>
          </a:xfrm>
          <a:prstGeom prst="bentConnector2">
            <a:avLst/>
          </a:prstGeom>
          <a:ln w="127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025738B-E030-4ADE-91ED-DC4F285FC708}"/>
              </a:ext>
            </a:extLst>
          </p:cNvPr>
          <p:cNvSpPr txBox="1"/>
          <p:nvPr/>
        </p:nvSpPr>
        <p:spPr>
          <a:xfrm>
            <a:off x="2268645" y="2512482"/>
            <a:ext cx="1175617" cy="1015663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JSON Wire Protocol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9E319C-A568-4CDD-A44D-A8513801742D}"/>
              </a:ext>
            </a:extLst>
          </p:cNvPr>
          <p:cNvSpPr txBox="1"/>
          <p:nvPr/>
        </p:nvSpPr>
        <p:spPr>
          <a:xfrm>
            <a:off x="3964202" y="1506048"/>
            <a:ext cx="3120147" cy="40011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defRPr>
            </a:lvl1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Appium </a:t>
            </a:r>
            <a:r>
              <a:rPr lang="ru-RU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запрос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971103B-B05F-4139-A0C7-2C0D7869BF31}"/>
              </a:ext>
            </a:extLst>
          </p:cNvPr>
          <p:cNvSpPr txBox="1"/>
          <p:nvPr/>
        </p:nvSpPr>
        <p:spPr>
          <a:xfrm>
            <a:off x="7970929" y="4338765"/>
            <a:ext cx="2310391" cy="707886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defRPr>
            </a:lvl1pPr>
          </a:lstStyle>
          <a:p>
            <a:pPr algn="l"/>
            <a:r>
              <a:rPr lang="ru-RU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отправляет запрос  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bootstrap.js</a:t>
            </a:r>
            <a:endParaRPr lang="ru-RU" b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7526D86-7BE5-44C2-B509-F4B91EAF3588}"/>
              </a:ext>
            </a:extLst>
          </p:cNvPr>
          <p:cNvSpPr txBox="1"/>
          <p:nvPr/>
        </p:nvSpPr>
        <p:spPr>
          <a:xfrm>
            <a:off x="7914632" y="1788899"/>
            <a:ext cx="2422986" cy="707886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defRPr>
            </a:lvl1pPr>
          </a:lstStyle>
          <a:p>
            <a:pPr algn="l"/>
            <a:r>
              <a:rPr lang="ru-RU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отправляет запрос  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bootstrap.jar</a:t>
            </a:r>
            <a:endParaRPr lang="ru-RU" b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DB9C8-EF62-4E45-AB34-FCBB35CFAF48}"/>
              </a:ext>
            </a:extLst>
          </p:cNvPr>
          <p:cNvSpPr txBox="1"/>
          <p:nvPr/>
        </p:nvSpPr>
        <p:spPr>
          <a:xfrm>
            <a:off x="4291749" y="5041554"/>
            <a:ext cx="2602538" cy="40011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defRPr>
            </a:lvl1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Appium </a:t>
            </a:r>
            <a:r>
              <a:rPr lang="ru-RU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 запрос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133491-E045-4B68-8B42-E6778A18C30F}"/>
              </a:ext>
            </a:extLst>
          </p:cNvPr>
          <p:cNvSpPr txBox="1"/>
          <p:nvPr/>
        </p:nvSpPr>
        <p:spPr>
          <a:xfrm>
            <a:off x="4291748" y="2521176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endParaRPr lang="ru-RU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4FB90A-CEB6-4E37-A157-044B96997E82}"/>
              </a:ext>
            </a:extLst>
          </p:cNvPr>
          <p:cNvSpPr txBox="1"/>
          <p:nvPr/>
        </p:nvSpPr>
        <p:spPr>
          <a:xfrm>
            <a:off x="4311498" y="4114852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iOS</a:t>
            </a:r>
            <a:endParaRPr lang="ru-RU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5662D67-0093-42D6-ACDB-5102687775F4}"/>
              </a:ext>
            </a:extLst>
          </p:cNvPr>
          <p:cNvGrpSpPr/>
          <p:nvPr/>
        </p:nvGrpSpPr>
        <p:grpSpPr>
          <a:xfrm>
            <a:off x="5646461" y="2130595"/>
            <a:ext cx="2220686" cy="832758"/>
            <a:chOff x="6096001" y="1914094"/>
            <a:chExt cx="2220686" cy="8327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09CE475-193A-4497-BD47-2FA4F3CF41BA}"/>
                </a:ext>
              </a:extLst>
            </p:cNvPr>
            <p:cNvSpPr/>
            <p:nvPr/>
          </p:nvSpPr>
          <p:spPr>
            <a:xfrm>
              <a:off x="6096001" y="1914094"/>
              <a:ext cx="2220686" cy="83275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UIAutomator</a:t>
              </a:r>
              <a:endPara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9A75F90-A638-43F7-A69A-F0827A51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40" y="2103405"/>
              <a:ext cx="419817" cy="47797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03FE09-0C6F-4C40-A8DA-E9EBD238E7E8}"/>
              </a:ext>
            </a:extLst>
          </p:cNvPr>
          <p:cNvGrpSpPr/>
          <p:nvPr/>
        </p:nvGrpSpPr>
        <p:grpSpPr>
          <a:xfrm>
            <a:off x="5646461" y="3976515"/>
            <a:ext cx="2220686" cy="832758"/>
            <a:chOff x="6141760" y="4358502"/>
            <a:chExt cx="2220686" cy="83275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C4CDD3C-AB59-4D5C-BD1D-3A2604DBF983}"/>
                </a:ext>
              </a:extLst>
            </p:cNvPr>
            <p:cNvSpPr/>
            <p:nvPr/>
          </p:nvSpPr>
          <p:spPr>
            <a:xfrm>
              <a:off x="6141760" y="4358502"/>
              <a:ext cx="2220686" cy="832758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UIAutomation</a:t>
              </a:r>
              <a:endPara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70C0929-9C42-4948-B348-49E9B467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2194" y="4545604"/>
              <a:ext cx="511363" cy="495950"/>
            </a:xfrm>
            <a:prstGeom prst="rect">
              <a:avLst/>
            </a:prstGeom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5453D0-894F-491A-81BC-FE76EB0D117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180281" y="3488913"/>
            <a:ext cx="1315895" cy="2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36746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00638-5A19-4566-8CCB-6FC3A037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pPr algn="ctr"/>
            <a:r>
              <a:rPr lang="ru-RU" dirty="0">
                <a:latin typeface="Circe Bold" panose="020B0602020203020203" pitchFamily="34" charset="-52"/>
              </a:rPr>
              <a:t>Описание </a:t>
            </a:r>
            <a:r>
              <a:rPr lang="en-US" dirty="0">
                <a:latin typeface="Circe Bold" panose="020B0602020203020203" pitchFamily="34" charset="-52"/>
              </a:rPr>
              <a:t>Appium</a:t>
            </a:r>
            <a:endParaRPr lang="ru-RU" dirty="0">
              <a:latin typeface="Circe Bold" panose="020B0602020203020203" pitchFamily="34" charset="-5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06834-4ABD-4CDE-AACC-16B7E55484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2CB80C-C312-4A3A-8CB7-B88072CC5CF2}"/>
              </a:ext>
            </a:extLst>
          </p:cNvPr>
          <p:cNvGrpSpPr/>
          <p:nvPr/>
        </p:nvGrpSpPr>
        <p:grpSpPr>
          <a:xfrm>
            <a:off x="3451659" y="1804457"/>
            <a:ext cx="1676997" cy="3803400"/>
            <a:chOff x="3531926" y="2905438"/>
            <a:chExt cx="1676997" cy="24928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89CAFE2-D1FF-4D10-AE2E-0B73D1F62005}"/>
                </a:ext>
              </a:extLst>
            </p:cNvPr>
            <p:cNvSpPr/>
            <p:nvPr/>
          </p:nvSpPr>
          <p:spPr>
            <a:xfrm>
              <a:off x="3531926" y="2905438"/>
              <a:ext cx="1676997" cy="2492866"/>
            </a:xfrm>
            <a:prstGeom prst="roundRect">
              <a:avLst>
                <a:gd name="adj" fmla="val 1294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Appium</a:t>
              </a:r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 сервер</a:t>
              </a:r>
            </a:p>
          </p:txBody>
        </p:sp>
        <p:pic>
          <p:nvPicPr>
            <p:cNvPr id="7" name="Shape 126">
              <a:extLst>
                <a:ext uri="{FF2B5EF4-FFF2-40B4-BE49-F238E27FC236}">
                  <a16:creationId xmlns:a16="http://schemas.microsoft.com/office/drawing/2014/main" id="{C51F6E36-2A4A-49DA-B59B-9E7E66E3810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8682" y="3470617"/>
              <a:ext cx="1238947" cy="8207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651C5A-E895-4EE5-9653-4B3BA6E4E66C}"/>
              </a:ext>
            </a:extLst>
          </p:cNvPr>
          <p:cNvGrpSpPr/>
          <p:nvPr/>
        </p:nvGrpSpPr>
        <p:grpSpPr>
          <a:xfrm>
            <a:off x="304044" y="1807416"/>
            <a:ext cx="1949352" cy="3803413"/>
            <a:chOff x="498880" y="2302419"/>
            <a:chExt cx="1949352" cy="38034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3333123-4012-4CD8-98A6-6E6D7A94E3C9}"/>
                </a:ext>
              </a:extLst>
            </p:cNvPr>
            <p:cNvSpPr/>
            <p:nvPr/>
          </p:nvSpPr>
          <p:spPr>
            <a:xfrm>
              <a:off x="498880" y="2302419"/>
              <a:ext cx="1949352" cy="3803413"/>
            </a:xfrm>
            <a:prstGeom prst="roundRect">
              <a:avLst>
                <a:gd name="adj" fmla="val 1294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Appium</a:t>
              </a:r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 клиент</a:t>
              </a:r>
            </a:p>
          </p:txBody>
        </p:sp>
        <p:pic>
          <p:nvPicPr>
            <p:cNvPr id="1026" name="Picture 2" descr="ÐÐ°ÑÑÐ¸Ð½ÐºÐ¸ Ð¿Ð¾ Ð·Ð°Ð¿ÑÐ¾ÑÑ java logo">
              <a:extLst>
                <a:ext uri="{FF2B5EF4-FFF2-40B4-BE49-F238E27FC236}">
                  <a16:creationId xmlns:a16="http://schemas.microsoft.com/office/drawing/2014/main" id="{92AAFB96-70EF-473A-A47E-461C7334D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108" y="2448626"/>
              <a:ext cx="1178966" cy="659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FAC6D8-96B3-4512-AF29-A14CBF4F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433" y="4280774"/>
              <a:ext cx="1909019" cy="8080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BC1413-F830-4281-B399-A324A61BA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290" r="36613"/>
            <a:stretch/>
          </p:blipFill>
          <p:spPr>
            <a:xfrm>
              <a:off x="600465" y="2573255"/>
              <a:ext cx="671477" cy="93866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CBA12C0-F937-49A5-8A64-CF3FCABC4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413" y="3511919"/>
              <a:ext cx="740374" cy="7956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757A69-470D-4B42-B5E4-F2F4B3AA2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1347" y="3168387"/>
              <a:ext cx="912136" cy="49241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3011C9B-2954-45E0-A9EE-F8B7BC231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52123" y="3714597"/>
              <a:ext cx="682709" cy="593011"/>
            </a:xfrm>
            <a:prstGeom prst="rect">
              <a:avLst/>
            </a:prstGeom>
          </p:spPr>
        </p:pic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3180F8FC-9A65-4633-84F2-BDA68C370206}"/>
              </a:ext>
            </a:extLst>
          </p:cNvPr>
          <p:cNvGrpSpPr/>
          <p:nvPr/>
        </p:nvGrpSpPr>
        <p:grpSpPr>
          <a:xfrm>
            <a:off x="10030848" y="1776646"/>
            <a:ext cx="1833306" cy="3803413"/>
            <a:chOff x="9750481" y="2271649"/>
            <a:chExt cx="1833306" cy="380341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FF48C95-75FA-41A1-8252-0D2784A84C1D}"/>
                </a:ext>
              </a:extLst>
            </p:cNvPr>
            <p:cNvSpPr/>
            <p:nvPr/>
          </p:nvSpPr>
          <p:spPr>
            <a:xfrm>
              <a:off x="9750481" y="2271649"/>
              <a:ext cx="1833306" cy="3803413"/>
            </a:xfrm>
            <a:prstGeom prst="roundRect">
              <a:avLst>
                <a:gd name="adj" fmla="val 1294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ru-RU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Эмулятор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9A1858D-EA28-4DDA-B7D1-A88C15AA8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255" r="5691" b="6027"/>
            <a:stretch/>
          </p:blipFill>
          <p:spPr>
            <a:xfrm>
              <a:off x="9887215" y="2573255"/>
              <a:ext cx="1534819" cy="2825049"/>
            </a:xfrm>
            <a:prstGeom prst="rect">
              <a:avLst/>
            </a:prstGeom>
          </p:spPr>
        </p:pic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E01BD952-A1B5-4530-866D-07AB3EE04510}"/>
              </a:ext>
            </a:extLst>
          </p:cNvPr>
          <p:cNvGrpSpPr/>
          <p:nvPr/>
        </p:nvGrpSpPr>
        <p:grpSpPr>
          <a:xfrm>
            <a:off x="6298551" y="1776646"/>
            <a:ext cx="2009928" cy="3803401"/>
            <a:chOff x="6681019" y="2271649"/>
            <a:chExt cx="1949352" cy="380341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808B0ED-C105-4858-BFFD-1A5E697E3030}"/>
                </a:ext>
              </a:extLst>
            </p:cNvPr>
            <p:cNvSpPr/>
            <p:nvPr/>
          </p:nvSpPr>
          <p:spPr>
            <a:xfrm>
              <a:off x="6681019" y="2271649"/>
              <a:ext cx="1949352" cy="3803413"/>
            </a:xfrm>
            <a:prstGeom prst="roundRect">
              <a:avLst>
                <a:gd name="adj" fmla="val 12940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UIAutomator/ UIAutomation</a:t>
              </a:r>
              <a:endPara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D278C1-A377-413C-8BCA-9FFE1EC8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53444" y="3797963"/>
              <a:ext cx="1232081" cy="1232081"/>
            </a:xfrm>
            <a:prstGeom prst="rect">
              <a:avLst/>
            </a:prstGeom>
          </p:spPr>
        </p:pic>
        <p:pic>
          <p:nvPicPr>
            <p:cNvPr id="1025" name="Picture 1024">
              <a:extLst>
                <a:ext uri="{FF2B5EF4-FFF2-40B4-BE49-F238E27FC236}">
                  <a16:creationId xmlns:a16="http://schemas.microsoft.com/office/drawing/2014/main" id="{5C98A930-344B-4F0C-8202-95F501467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56683" y="2448626"/>
              <a:ext cx="998677" cy="1172360"/>
            </a:xfrm>
            <a:prstGeom prst="rect">
              <a:avLst/>
            </a:prstGeom>
          </p:spPr>
        </p:pic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70D4BACE-DAA3-4196-A395-3F601FA9C9E3}"/>
              </a:ext>
            </a:extLst>
          </p:cNvPr>
          <p:cNvGrpSpPr/>
          <p:nvPr/>
        </p:nvGrpSpPr>
        <p:grpSpPr>
          <a:xfrm>
            <a:off x="2219544" y="2711761"/>
            <a:ext cx="1187815" cy="1015663"/>
            <a:chOff x="2324007" y="3191456"/>
            <a:chExt cx="1187815" cy="1015663"/>
          </a:xfrm>
        </p:grpSpPr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1F5725BC-2121-4009-9D3F-5C798198120C}"/>
                </a:ext>
              </a:extLst>
            </p:cNvPr>
            <p:cNvCxnSpPr>
              <a:cxnSpLocks/>
            </p:cNvCxnSpPr>
            <p:nvPr/>
          </p:nvCxnSpPr>
          <p:spPr>
            <a:xfrm>
              <a:off x="2356458" y="4204125"/>
              <a:ext cx="1155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0FB78E44-0A60-41B4-B079-032C1661C46E}"/>
                </a:ext>
              </a:extLst>
            </p:cNvPr>
            <p:cNvSpPr txBox="1"/>
            <p:nvPr/>
          </p:nvSpPr>
          <p:spPr>
            <a:xfrm>
              <a:off x="2324007" y="3191456"/>
              <a:ext cx="11756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JSON Wire Protocol</a:t>
              </a:r>
              <a:endPara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9A39C5-0601-4777-B47B-E3C358BCA78A}"/>
              </a:ext>
            </a:extLst>
          </p:cNvPr>
          <p:cNvGrpSpPr/>
          <p:nvPr/>
        </p:nvGrpSpPr>
        <p:grpSpPr>
          <a:xfrm>
            <a:off x="5143187" y="2673384"/>
            <a:ext cx="1155364" cy="1030425"/>
            <a:chOff x="2356458" y="3173700"/>
            <a:chExt cx="1155364" cy="103042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C3C8984-3B9D-4FDF-8E0F-A3A6ED50A2F0}"/>
                </a:ext>
              </a:extLst>
            </p:cNvPr>
            <p:cNvCxnSpPr>
              <a:cxnSpLocks/>
            </p:cNvCxnSpPr>
            <p:nvPr/>
          </p:nvCxnSpPr>
          <p:spPr>
            <a:xfrm>
              <a:off x="2356458" y="4204125"/>
              <a:ext cx="1155364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3C2BD0-AF28-46A5-BC4E-F2FC6ABA14A6}"/>
                </a:ext>
              </a:extLst>
            </p:cNvPr>
            <p:cNvSpPr txBox="1"/>
            <p:nvPr/>
          </p:nvSpPr>
          <p:spPr>
            <a:xfrm>
              <a:off x="2362344" y="3173700"/>
              <a:ext cx="10931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Appium server request</a:t>
              </a:r>
              <a:endPara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50445C-191D-400F-BA6B-26EB5745694D}"/>
              </a:ext>
            </a:extLst>
          </p:cNvPr>
          <p:cNvGrpSpPr/>
          <p:nvPr/>
        </p:nvGrpSpPr>
        <p:grpSpPr>
          <a:xfrm>
            <a:off x="7896869" y="1842570"/>
            <a:ext cx="2102974" cy="1072239"/>
            <a:chOff x="2059288" y="3131886"/>
            <a:chExt cx="1558525" cy="107223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1826795-F06A-4058-BE3C-EC722E241ABE}"/>
                </a:ext>
              </a:extLst>
            </p:cNvPr>
            <p:cNvCxnSpPr>
              <a:cxnSpLocks/>
            </p:cNvCxnSpPr>
            <p:nvPr/>
          </p:nvCxnSpPr>
          <p:spPr>
            <a:xfrm>
              <a:off x="2059288" y="4204125"/>
              <a:ext cx="1529197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77C047-2E03-4ECA-9DC1-536567919C10}"/>
                </a:ext>
              </a:extLst>
            </p:cNvPr>
            <p:cNvSpPr txBox="1"/>
            <p:nvPr/>
          </p:nvSpPr>
          <p:spPr>
            <a:xfrm>
              <a:off x="2351638" y="3131886"/>
              <a:ext cx="12661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UIAutomator request to bootstrap.jar</a:t>
              </a:r>
              <a:endPara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endParaRP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488A78D7-FDE5-4D01-9717-B9683E981F4E}"/>
              </a:ext>
            </a:extLst>
          </p:cNvPr>
          <p:cNvGrpSpPr/>
          <p:nvPr/>
        </p:nvGrpSpPr>
        <p:grpSpPr>
          <a:xfrm>
            <a:off x="7919312" y="3612614"/>
            <a:ext cx="2122503" cy="1153475"/>
            <a:chOff x="7850815" y="4558170"/>
            <a:chExt cx="2122503" cy="1153475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3623F15-8DDB-4529-9C09-7D97F309158C}"/>
                </a:ext>
              </a:extLst>
            </p:cNvPr>
            <p:cNvCxnSpPr>
              <a:cxnSpLocks/>
            </p:cNvCxnSpPr>
            <p:nvPr/>
          </p:nvCxnSpPr>
          <p:spPr>
            <a:xfrm>
              <a:off x="7850815" y="4558170"/>
              <a:ext cx="2063401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2A6C9E-D472-4D22-9EAC-02EAE2E8624F}"/>
                </a:ext>
              </a:extLst>
            </p:cNvPr>
            <p:cNvSpPr txBox="1"/>
            <p:nvPr/>
          </p:nvSpPr>
          <p:spPr>
            <a:xfrm>
              <a:off x="8140012" y="4695982"/>
              <a:ext cx="18333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irce Bold" panose="020B0602020203020203" pitchFamily="34" charset="-52"/>
                </a:rPr>
                <a:t>UIAutomation request to bootstrap.js</a:t>
              </a:r>
              <a:endPara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48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4CCE-EF4A-4361-8CAE-082A1C22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1114" cy="1325563"/>
          </a:xfrm>
        </p:spPr>
        <p:txBody>
          <a:bodyPr/>
          <a:lstStyle/>
          <a:p>
            <a:pPr algn="ctr"/>
            <a:r>
              <a:rPr lang="ru-RU" dirty="0">
                <a:latin typeface="Circe Bold" panose="020B0602020203020203" pitchFamily="34" charset="-52"/>
              </a:rPr>
              <a:t>Описание </a:t>
            </a:r>
            <a:r>
              <a:rPr lang="en-US" dirty="0">
                <a:latin typeface="Circe Bold" panose="020B0602020203020203" pitchFamily="34" charset="-52"/>
              </a:rPr>
              <a:t>Appium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0E54F-DABD-498F-86FF-824FFA2C0F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39DB91-55CA-48FB-B76A-1FD8E80AAE21}"/>
              </a:ext>
            </a:extLst>
          </p:cNvPr>
          <p:cNvSpPr/>
          <p:nvPr/>
        </p:nvSpPr>
        <p:spPr>
          <a:xfrm>
            <a:off x="144078" y="3229082"/>
            <a:ext cx="1826269" cy="132556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Appium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клиент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4F2259-4DED-4E98-80ED-F1ABD2D12865}"/>
              </a:ext>
            </a:extLst>
          </p:cNvPr>
          <p:cNvSpPr/>
          <p:nvPr/>
        </p:nvSpPr>
        <p:spPr>
          <a:xfrm>
            <a:off x="3042753" y="3124929"/>
            <a:ext cx="1826268" cy="153387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Appium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сервер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9CE475-193A-4497-BD47-2FA4F3CF41BA}"/>
              </a:ext>
            </a:extLst>
          </p:cNvPr>
          <p:cNvSpPr/>
          <p:nvPr/>
        </p:nvSpPr>
        <p:spPr>
          <a:xfrm>
            <a:off x="5730036" y="2692344"/>
            <a:ext cx="3185889" cy="8327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UIAutomator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4CDD3C-AB59-4D5C-BD1D-3A2604DBF983}"/>
              </a:ext>
            </a:extLst>
          </p:cNvPr>
          <p:cNvSpPr/>
          <p:nvPr/>
        </p:nvSpPr>
        <p:spPr>
          <a:xfrm>
            <a:off x="5774947" y="4145458"/>
            <a:ext cx="3185889" cy="8327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UIAutomation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8B99D05-2C0C-4A33-9129-3BA8FEC5524F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rot="5400000" flipH="1" flipV="1">
            <a:off x="5131454" y="2284415"/>
            <a:ext cx="535260" cy="1595029"/>
          </a:xfrm>
          <a:prstGeom prst="curvedConnector3">
            <a:avLst>
              <a:gd name="adj1" fmla="val 16549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Connector: Elbow 8">
            <a:extLst>
              <a:ext uri="{FF2B5EF4-FFF2-40B4-BE49-F238E27FC236}">
                <a16:creationId xmlns:a16="http://schemas.microsoft.com/office/drawing/2014/main" id="{BB426C17-9AC2-49DD-B0FD-3029A87232FE}"/>
              </a:ext>
            </a:extLst>
          </p:cNvPr>
          <p:cNvCxnSpPr>
            <a:cxnSpLocks/>
            <a:stCxn id="5" idx="5"/>
            <a:endCxn id="7" idx="3"/>
          </p:cNvCxnSpPr>
          <p:nvPr/>
        </p:nvCxnSpPr>
        <p:spPr>
          <a:xfrm rot="16200000" flipH="1">
            <a:off x="5210494" y="3825245"/>
            <a:ext cx="422092" cy="1639940"/>
          </a:xfrm>
          <a:prstGeom prst="curvedConnector3">
            <a:avLst>
              <a:gd name="adj1" fmla="val 18305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Connector: Elbow 8">
            <a:extLst>
              <a:ext uri="{FF2B5EF4-FFF2-40B4-BE49-F238E27FC236}">
                <a16:creationId xmlns:a16="http://schemas.microsoft.com/office/drawing/2014/main" id="{7D63C6B0-2E13-461F-948E-52C4572D71FC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1970347" y="3891864"/>
            <a:ext cx="1072406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B2C80FA8-ED9D-4301-9F58-24DF52F10F59}"/>
              </a:ext>
            </a:extLst>
          </p:cNvPr>
          <p:cNvSpPr/>
          <p:nvPr/>
        </p:nvSpPr>
        <p:spPr>
          <a:xfrm>
            <a:off x="9149247" y="3182289"/>
            <a:ext cx="2852186" cy="125187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Эмулятор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iOS/ Android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  <p:cxnSp>
        <p:nvCxnSpPr>
          <p:cNvPr id="64" name="Connector: Elbow 8">
            <a:extLst>
              <a:ext uri="{FF2B5EF4-FFF2-40B4-BE49-F238E27FC236}">
                <a16:creationId xmlns:a16="http://schemas.microsoft.com/office/drawing/2014/main" id="{622F2275-5FBB-40A9-BB55-EDD94ED31BD6}"/>
              </a:ext>
            </a:extLst>
          </p:cNvPr>
          <p:cNvCxnSpPr>
            <a:cxnSpLocks/>
            <a:stCxn id="6" idx="7"/>
            <a:endCxn id="63" idx="0"/>
          </p:cNvCxnSpPr>
          <p:nvPr/>
        </p:nvCxnSpPr>
        <p:spPr>
          <a:xfrm rot="16200000" flipH="1">
            <a:off x="9328356" y="1935305"/>
            <a:ext cx="367990" cy="2125978"/>
          </a:xfrm>
          <a:prstGeom prst="curvedConnector3">
            <a:avLst>
              <a:gd name="adj1" fmla="val -9526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1" name="Connector: Elbow 8">
            <a:extLst>
              <a:ext uri="{FF2B5EF4-FFF2-40B4-BE49-F238E27FC236}">
                <a16:creationId xmlns:a16="http://schemas.microsoft.com/office/drawing/2014/main" id="{0ADC9DA5-49D1-4972-B80D-8F5A234AD7C3}"/>
              </a:ext>
            </a:extLst>
          </p:cNvPr>
          <p:cNvCxnSpPr>
            <a:cxnSpLocks/>
            <a:stCxn id="7" idx="5"/>
            <a:endCxn id="63" idx="4"/>
          </p:cNvCxnSpPr>
          <p:nvPr/>
        </p:nvCxnSpPr>
        <p:spPr>
          <a:xfrm rot="5400000" flipH="1" flipV="1">
            <a:off x="9323759" y="3604681"/>
            <a:ext cx="422093" cy="2081067"/>
          </a:xfrm>
          <a:prstGeom prst="curvedConnector3">
            <a:avLst>
              <a:gd name="adj1" fmla="val -8305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025738B-E030-4ADE-91ED-DC4F285FC708}"/>
              </a:ext>
            </a:extLst>
          </p:cNvPr>
          <p:cNvSpPr txBox="1"/>
          <p:nvPr/>
        </p:nvSpPr>
        <p:spPr>
          <a:xfrm>
            <a:off x="1702233" y="3997011"/>
            <a:ext cx="11756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JSON Wire Protocol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9E319C-A568-4CDD-A44D-A8513801742D}"/>
              </a:ext>
            </a:extLst>
          </p:cNvPr>
          <p:cNvSpPr txBox="1"/>
          <p:nvPr/>
        </p:nvSpPr>
        <p:spPr>
          <a:xfrm>
            <a:off x="4883002" y="3311210"/>
            <a:ext cx="1093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Appium server request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971103B-B05F-4139-A0C7-2C0D7869BF31}"/>
              </a:ext>
            </a:extLst>
          </p:cNvPr>
          <p:cNvSpPr txBox="1"/>
          <p:nvPr/>
        </p:nvSpPr>
        <p:spPr>
          <a:xfrm>
            <a:off x="8494272" y="5266926"/>
            <a:ext cx="1833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UIAutomation request to bootstrap.js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7526D86-7BE5-44C2-B509-F4B91EAF3588}"/>
              </a:ext>
            </a:extLst>
          </p:cNvPr>
          <p:cNvSpPr txBox="1"/>
          <p:nvPr/>
        </p:nvSpPr>
        <p:spPr>
          <a:xfrm>
            <a:off x="8556677" y="1453462"/>
            <a:ext cx="1708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UIAutomator request to bootstrap.jar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754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Инструменты разработки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838200" y="1428025"/>
            <a:ext cx="10515600" cy="47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NetBeans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IDE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Appium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/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Appium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UI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XCode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UIAutomationViewer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TestNG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ExtentReports</a:t>
            </a:r>
            <a:endParaRPr sz="30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Использованные паттерны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Proxima Nova"/>
              <a:buChar char="•"/>
            </a:pP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Page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Object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•"/>
            </a:pP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Data-driven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testing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•"/>
            </a:pP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Factory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•"/>
            </a:pP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Strategy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38200" y="67468"/>
            <a:ext cx="10515600" cy="55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Архитектура приложения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1E1E5-6CC3-44B7-A902-16C340AB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35725" cy="68293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/>
          </a:p>
        </p:txBody>
      </p:sp>
      <p:pic>
        <p:nvPicPr>
          <p:cNvPr id="3" name="normal screencast andr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3725" y="0"/>
            <a:ext cx="338455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28" y="45225"/>
            <a:ext cx="10963941" cy="67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Анализ/выводы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 + и -, которые встретились на пути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Достигнуты ли цели и задачи, поставленные в начале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Перспектива развития</a:t>
            </a:r>
            <a:endParaRPr dirty="0"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Параллельный запуск тестов на разных эмуляторах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Возможный переход на более подробные отчеты: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Allure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Report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Свести к нулю участие человека в запуске тестов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19</a:t>
            </a:fld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iSpring Learn Mobile App</a:t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37" y="1368925"/>
            <a:ext cx="6938525" cy="52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23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</a:t>
            </a:r>
            <a:r>
              <a:rPr lang="ru-RU" dirty="0"/>
              <a:t>а внимание!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20</a:t>
            </a:fld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38200" y="320675"/>
            <a:ext cx="10515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/>
              <a:t>Спрос на мобильные приложения растет</a:t>
            </a:r>
            <a:endParaRPr sz="4000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00" y="1523500"/>
            <a:ext cx="8850600" cy="497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233600"/>
            <a:ext cx="10515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Постановка задачи</a:t>
            </a:r>
            <a:endParaRPr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00" y="14874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Снизить затраты ручного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тестировщика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на выполнение регрессионного тестирования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Дано: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кроссплатформенное мобильное приложение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iSpring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тестировщик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без опыта программирования;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один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автоматизатор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небольшое хранилище живых устройств;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iMac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, чтобы автоматизировать платформы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iOS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Android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1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dirty="0"/>
              <a:t>Постановка задачи</a:t>
            </a:r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738900" y="1964800"/>
            <a:ext cx="10515600" cy="4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поддержка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iOS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Android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единый язык разработки тестов;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генерация информативных и удобных отчетов;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бесплатное решение;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UI приложение для мониторинга устройств.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Выбор и</a:t>
            </a: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нструмент</a:t>
            </a:r>
            <a:r>
              <a:rPr lang="ru-RU"/>
              <a:t>а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46" y="3600890"/>
            <a:ext cx="1020406" cy="100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70" y="4563050"/>
            <a:ext cx="2187430" cy="199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750" y="1780561"/>
            <a:ext cx="1353672" cy="132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6864" y="3106139"/>
            <a:ext cx="1353672" cy="122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984" y="2690592"/>
            <a:ext cx="1020406" cy="100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464" y="3361124"/>
            <a:ext cx="2187430" cy="199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3396" y="2926867"/>
            <a:ext cx="1020406" cy="100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4002225" y="3073350"/>
            <a:ext cx="1288500" cy="724800"/>
          </a:xfrm>
          <a:prstGeom prst="rightArrow">
            <a:avLst>
              <a:gd name="adj1" fmla="val 50000"/>
              <a:gd name="adj2" fmla="val 71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8133650" y="3073350"/>
            <a:ext cx="1288500" cy="724800"/>
          </a:xfrm>
          <a:prstGeom prst="rightArrow">
            <a:avLst>
              <a:gd name="adj1" fmla="val 50000"/>
              <a:gd name="adj2" fmla="val 71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037925" y="302150"/>
            <a:ext cx="105156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Описание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Appium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825" y="1997850"/>
            <a:ext cx="88011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A37E-4FE2-446E-BF02-FA61EF90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27" y="329932"/>
            <a:ext cx="7014622" cy="1325563"/>
          </a:xfrm>
        </p:spPr>
        <p:txBody>
          <a:bodyPr/>
          <a:lstStyle/>
          <a:p>
            <a:pPr algn="ctr"/>
            <a:r>
              <a:rPr lang="ru-RU" dirty="0">
                <a:latin typeface="Circe Bold" panose="020B0602020203020203" pitchFamily="34" charset="-52"/>
              </a:rPr>
              <a:t>Описание </a:t>
            </a:r>
            <a:r>
              <a:rPr lang="en-US" dirty="0">
                <a:latin typeface="Circe Bold" panose="020B0602020203020203" pitchFamily="34" charset="-52"/>
              </a:rPr>
              <a:t>Appium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2B4FD-7C6C-4D2A-89C3-024769088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  <p:pic>
        <p:nvPicPr>
          <p:cNvPr id="2050" name="Picture 2" descr="ÐÐ°ÑÑÐ¸Ð½ÐºÐ¸ Ð¿Ð¾ Ð·Ð°Ð¿ÑÐ¾ÑÑ mac picture">
            <a:extLst>
              <a:ext uri="{FF2B5EF4-FFF2-40B4-BE49-F238E27FC236}">
                <a16:creationId xmlns:a16="http://schemas.microsoft.com/office/drawing/2014/main" id="{E27C43AB-7649-49B2-8664-C312032C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9" y="588911"/>
            <a:ext cx="3466558" cy="184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126">
            <a:extLst>
              <a:ext uri="{FF2B5EF4-FFF2-40B4-BE49-F238E27FC236}">
                <a16:creationId xmlns:a16="http://schemas.microsoft.com/office/drawing/2014/main" id="{294F3A4D-D851-4135-85C3-1312B3FA66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236" y="3565960"/>
            <a:ext cx="1745241" cy="17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236B5-2150-4C7C-B082-F4634D30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013" y="2812961"/>
            <a:ext cx="1270368" cy="1232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3BCDA-D64B-4CE7-8D88-45F045710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342" y="4560448"/>
            <a:ext cx="1029711" cy="1172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999DD-707C-42B4-B5D9-6220CAEB4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225" y="2514308"/>
            <a:ext cx="1736345" cy="3506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855A3B-F247-4BA9-A6AE-1A0BDB6DF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734" y="2514308"/>
            <a:ext cx="2099491" cy="36559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9F849-D2DB-4964-B981-7E8D6E5613DA}"/>
              </a:ext>
            </a:extLst>
          </p:cNvPr>
          <p:cNvCxnSpPr>
            <a:cxnSpLocks/>
            <a:stCxn id="2050" idx="2"/>
            <a:endCxn id="5" idx="0"/>
          </p:cNvCxnSpPr>
          <p:nvPr/>
        </p:nvCxnSpPr>
        <p:spPr>
          <a:xfrm flipH="1">
            <a:off x="1970857" y="2433228"/>
            <a:ext cx="1" cy="113273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510FB14-4954-4E08-B75F-46CA90CFC79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843477" y="3429000"/>
            <a:ext cx="1435536" cy="995773"/>
          </a:xfrm>
          <a:prstGeom prst="bentConnector3">
            <a:avLst>
              <a:gd name="adj1" fmla="val 3056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44E374D-A43F-4392-9AC4-AB863026D69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43477" y="4424773"/>
            <a:ext cx="1555865" cy="721853"/>
          </a:xfrm>
          <a:prstGeom prst="bentConnector3">
            <a:avLst>
              <a:gd name="adj1" fmla="val 2858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9DD00DA-1389-4AF9-A0A3-ED53E938ACF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 flipV="1">
            <a:off x="5549381" y="2514308"/>
            <a:ext cx="2672099" cy="914692"/>
          </a:xfrm>
          <a:prstGeom prst="bentConnector4">
            <a:avLst>
              <a:gd name="adj1" fmla="val 56973"/>
              <a:gd name="adj2" fmla="val 141116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A0E9C9E-D7B0-457A-A53B-01A48DA8CE29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>
            <a:off x="5429053" y="5146626"/>
            <a:ext cx="4710345" cy="874088"/>
          </a:xfrm>
          <a:prstGeom prst="bentConnector4">
            <a:avLst>
              <a:gd name="adj1" fmla="val 35796"/>
              <a:gd name="adj2" fmla="val 141339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F4B8C86E-30D2-4B6A-9086-D436D232B7A1}"/>
              </a:ext>
            </a:extLst>
          </p:cNvPr>
          <p:cNvSpPr/>
          <p:nvPr/>
        </p:nvSpPr>
        <p:spPr>
          <a:xfrm>
            <a:off x="771525" y="724626"/>
            <a:ext cx="2390775" cy="1497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Picture 2" descr="ÐÐ°ÑÑÐ¸Ð½ÐºÐ¸ Ð¿Ð¾ Ð·Ð°Ð¿ÑÐ¾ÑÑ java logo">
            <a:extLst>
              <a:ext uri="{FF2B5EF4-FFF2-40B4-BE49-F238E27FC236}">
                <a16:creationId xmlns:a16="http://schemas.microsoft.com/office/drawing/2014/main" id="{7C8C4DE0-8335-4370-B06A-EE8FFCB9E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61" y="738751"/>
            <a:ext cx="1033130" cy="57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0EAA4A9-99C5-4DC7-8E48-ECDA788558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072" y="1600123"/>
            <a:ext cx="1909019" cy="8080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36ABC0-C49F-4600-BA25-4D1877CD0C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290" r="36613"/>
          <a:stretch/>
        </p:blipFill>
        <p:spPr>
          <a:xfrm>
            <a:off x="2515277" y="972376"/>
            <a:ext cx="619088" cy="8654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22121C1-63CF-441D-BA53-996449925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737" y="1452775"/>
            <a:ext cx="618078" cy="6642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592D3BE-78B7-453E-8C29-BD0A539545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1272" y="1316580"/>
            <a:ext cx="779170" cy="42063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28CCA2A-5A05-4E8C-8010-EBFC2E13F1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1927" y="792989"/>
            <a:ext cx="532875" cy="46286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AD0598D-F5BE-4438-8DDE-3E97F768B29E}"/>
              </a:ext>
            </a:extLst>
          </p:cNvPr>
          <p:cNvSpPr txBox="1"/>
          <p:nvPr/>
        </p:nvSpPr>
        <p:spPr>
          <a:xfrm>
            <a:off x="786010" y="2537769"/>
            <a:ext cx="11756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JSON Wire Protocol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54643D-1E8D-4D6E-88F3-8AA7E9872474}"/>
              </a:ext>
            </a:extLst>
          </p:cNvPr>
          <p:cNvSpPr txBox="1"/>
          <p:nvPr/>
        </p:nvSpPr>
        <p:spPr>
          <a:xfrm>
            <a:off x="3306200" y="3838595"/>
            <a:ext cx="1093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Appium server request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871468-B0E2-430D-B7B0-2531F86C2AEF}"/>
              </a:ext>
            </a:extLst>
          </p:cNvPr>
          <p:cNvSpPr txBox="1"/>
          <p:nvPr/>
        </p:nvSpPr>
        <p:spPr>
          <a:xfrm>
            <a:off x="5376636" y="5303319"/>
            <a:ext cx="1708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UIAutomator request to bootstrap.jar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6AEE52-C18A-472C-B95A-C90588B579CF}"/>
              </a:ext>
            </a:extLst>
          </p:cNvPr>
          <p:cNvSpPr txBox="1"/>
          <p:nvPr/>
        </p:nvSpPr>
        <p:spPr>
          <a:xfrm>
            <a:off x="5251826" y="2408173"/>
            <a:ext cx="1833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irce Bold" panose="020B0602020203020203" pitchFamily="34" charset="-52"/>
              </a:rPr>
              <a:t>UIAutomation request to bootstrap.js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irce Bold" panose="020B06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2730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4CCE-EF4A-4361-8CAE-082A1C22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15" y="190895"/>
            <a:ext cx="5538875" cy="1325563"/>
          </a:xfrm>
        </p:spPr>
        <p:txBody>
          <a:bodyPr/>
          <a:lstStyle/>
          <a:p>
            <a:pPr algn="ctr"/>
            <a:r>
              <a:rPr lang="ru-RU" dirty="0">
                <a:latin typeface="Circe Bold" panose="020B0602020203020203" pitchFamily="34" charset="-52"/>
              </a:rPr>
              <a:t>Описание </a:t>
            </a:r>
            <a:r>
              <a:rPr lang="en-US" dirty="0">
                <a:latin typeface="Circe Bold" panose="020B0602020203020203" pitchFamily="34" charset="-52"/>
              </a:rPr>
              <a:t>Appium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0E54F-DABD-498F-86FF-824FFA2C0F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39DB91-55CA-48FB-B76A-1FD8E80AAE21}"/>
              </a:ext>
            </a:extLst>
          </p:cNvPr>
          <p:cNvSpPr/>
          <p:nvPr/>
        </p:nvSpPr>
        <p:spPr>
          <a:xfrm>
            <a:off x="200370" y="2973413"/>
            <a:ext cx="1592947" cy="186230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Appium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клиент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4F2259-4DED-4E98-80ED-F1ABD2D12865}"/>
              </a:ext>
            </a:extLst>
          </p:cNvPr>
          <p:cNvSpPr/>
          <p:nvPr/>
        </p:nvSpPr>
        <p:spPr>
          <a:xfrm>
            <a:off x="3042753" y="2905404"/>
            <a:ext cx="1591145" cy="185868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Appium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сервер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9CE475-193A-4497-BD47-2FA4F3CF41BA}"/>
              </a:ext>
            </a:extLst>
          </p:cNvPr>
          <p:cNvSpPr/>
          <p:nvPr/>
        </p:nvSpPr>
        <p:spPr>
          <a:xfrm>
            <a:off x="6118457" y="2009688"/>
            <a:ext cx="2631791" cy="8327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UIAutomator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Circe" panose="020B0502020203020203" pitchFamily="34" charset="-5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4CDD3C-AB59-4D5C-BD1D-3A2604DBF983}"/>
              </a:ext>
            </a:extLst>
          </p:cNvPr>
          <p:cNvSpPr/>
          <p:nvPr/>
        </p:nvSpPr>
        <p:spPr>
          <a:xfrm>
            <a:off x="6096000" y="4807497"/>
            <a:ext cx="2631791" cy="8327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UIAutomation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Circe" panose="020B0502020203020203" pitchFamily="34" charset="-52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8B99D05-2C0C-4A33-9129-3BA8FEC5524F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5188481" y="659533"/>
            <a:ext cx="895716" cy="3596027"/>
          </a:xfrm>
          <a:prstGeom prst="curvedConnector3">
            <a:avLst>
              <a:gd name="adj1" fmla="val 125521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Connector: Elbow 8">
            <a:extLst>
              <a:ext uri="{FF2B5EF4-FFF2-40B4-BE49-F238E27FC236}">
                <a16:creationId xmlns:a16="http://schemas.microsoft.com/office/drawing/2014/main" id="{BB426C17-9AC2-49DD-B0FD-3029A87232FE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16200000" flipH="1">
            <a:off x="5187027" y="3415385"/>
            <a:ext cx="876169" cy="3573570"/>
          </a:xfrm>
          <a:prstGeom prst="curvedConnector3">
            <a:avLst>
              <a:gd name="adj1" fmla="val 126091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Connector: Elbow 8">
            <a:extLst>
              <a:ext uri="{FF2B5EF4-FFF2-40B4-BE49-F238E27FC236}">
                <a16:creationId xmlns:a16="http://schemas.microsoft.com/office/drawing/2014/main" id="{7D63C6B0-2E13-461F-948E-52C4572D71FC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793317" y="3891864"/>
            <a:ext cx="1249436" cy="1270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2C80FA8-ED9D-4301-9F58-24DF52F10F59}"/>
              </a:ext>
            </a:extLst>
          </p:cNvPr>
          <p:cNvSpPr/>
          <p:nvPr/>
        </p:nvSpPr>
        <p:spPr>
          <a:xfrm>
            <a:off x="9666513" y="3182289"/>
            <a:ext cx="2224721" cy="12518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Эмулятор</a:t>
            </a:r>
          </a:p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iOS/ Android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Circe" panose="020B0502020203020203" pitchFamily="34" charset="-52"/>
            </a:endParaRPr>
          </a:p>
        </p:txBody>
      </p:sp>
      <p:cxnSp>
        <p:nvCxnSpPr>
          <p:cNvPr id="64" name="Connector: Elbow 8">
            <a:extLst>
              <a:ext uri="{FF2B5EF4-FFF2-40B4-BE49-F238E27FC236}">
                <a16:creationId xmlns:a16="http://schemas.microsoft.com/office/drawing/2014/main" id="{622F2275-5FBB-40A9-BB55-EDD94ED31BD6}"/>
              </a:ext>
            </a:extLst>
          </p:cNvPr>
          <p:cNvCxnSpPr>
            <a:cxnSpLocks/>
            <a:stCxn id="6" idx="3"/>
            <a:endCxn id="63" idx="0"/>
          </p:cNvCxnSpPr>
          <p:nvPr/>
        </p:nvCxnSpPr>
        <p:spPr>
          <a:xfrm>
            <a:off x="8750248" y="2426067"/>
            <a:ext cx="2028626" cy="756222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1" name="Connector: Elbow 8">
            <a:extLst>
              <a:ext uri="{FF2B5EF4-FFF2-40B4-BE49-F238E27FC236}">
                <a16:creationId xmlns:a16="http://schemas.microsoft.com/office/drawing/2014/main" id="{0ADC9DA5-49D1-4972-B80D-8F5A234AD7C3}"/>
              </a:ext>
            </a:extLst>
          </p:cNvPr>
          <p:cNvCxnSpPr>
            <a:cxnSpLocks/>
            <a:stCxn id="7" idx="3"/>
            <a:endCxn id="63" idx="2"/>
          </p:cNvCxnSpPr>
          <p:nvPr/>
        </p:nvCxnSpPr>
        <p:spPr>
          <a:xfrm flipV="1">
            <a:off x="8727791" y="4434168"/>
            <a:ext cx="2051083" cy="789708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025738B-E030-4ADE-91ED-DC4F285FC708}"/>
              </a:ext>
            </a:extLst>
          </p:cNvPr>
          <p:cNvSpPr txBox="1"/>
          <p:nvPr/>
        </p:nvSpPr>
        <p:spPr>
          <a:xfrm>
            <a:off x="1628579" y="4150966"/>
            <a:ext cx="1175617" cy="1015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JSON Wire Protocol</a:t>
            </a:r>
            <a:endParaRPr lang="ru-RU" sz="2000" b="1" dirty="0">
              <a:solidFill>
                <a:schemeClr val="tx1">
                  <a:lumMod val="95000"/>
                  <a:lumOff val="5000"/>
                </a:schemeClr>
              </a:solidFill>
              <a:latin typeface="Circe" panose="020B0502020203020203" pitchFamily="34" charset="-52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9E319C-A568-4CDD-A44D-A8513801742D}"/>
              </a:ext>
            </a:extLst>
          </p:cNvPr>
          <p:cNvSpPr txBox="1"/>
          <p:nvPr/>
        </p:nvSpPr>
        <p:spPr>
          <a:xfrm>
            <a:off x="4546814" y="3455401"/>
            <a:ext cx="1830261" cy="70788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Appium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сервер запрос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971103B-B05F-4139-A0C7-2C0D7869BF31}"/>
              </a:ext>
            </a:extLst>
          </p:cNvPr>
          <p:cNvSpPr txBox="1"/>
          <p:nvPr/>
        </p:nvSpPr>
        <p:spPr>
          <a:xfrm>
            <a:off x="8468482" y="4924308"/>
            <a:ext cx="2310391" cy="1015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UIAutomation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отправляет запрос 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bootstrap.js</a:t>
            </a:r>
            <a:endParaRPr lang="ru-RU" sz="2000" b="1" dirty="0">
              <a:solidFill>
                <a:schemeClr val="tx1">
                  <a:lumMod val="95000"/>
                  <a:lumOff val="5000"/>
                </a:schemeClr>
              </a:solidFill>
              <a:latin typeface="Circe" panose="020B0502020203020203" pitchFamily="34" charset="-52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7526D86-7BE5-44C2-B509-F4B91EAF3588}"/>
              </a:ext>
            </a:extLst>
          </p:cNvPr>
          <p:cNvSpPr txBox="1"/>
          <p:nvPr/>
        </p:nvSpPr>
        <p:spPr>
          <a:xfrm>
            <a:off x="8553068" y="1634124"/>
            <a:ext cx="2422986" cy="1015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UIAutomator 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отправляет запрос 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irce" panose="020B0502020203020203" pitchFamily="34" charset="-52"/>
              </a:rPr>
              <a:t>bootstrap.jar</a:t>
            </a:r>
            <a:endParaRPr lang="ru-RU" sz="2000" b="1" dirty="0">
              <a:solidFill>
                <a:schemeClr val="tx1">
                  <a:lumMod val="95000"/>
                  <a:lumOff val="5000"/>
                </a:schemeClr>
              </a:solidFill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3855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854</Words>
  <Application>Microsoft Office PowerPoint</Application>
  <PresentationFormat>Widescreen</PresentationFormat>
  <Paragraphs>146</Paragraphs>
  <Slides>20</Slides>
  <Notes>17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Times New Roman</vt:lpstr>
      <vt:lpstr>Circe Bold</vt:lpstr>
      <vt:lpstr>Circe</vt:lpstr>
      <vt:lpstr>Proxima Nova</vt:lpstr>
      <vt:lpstr>Proxima Nova Semibold</vt:lpstr>
      <vt:lpstr>Office Theme</vt:lpstr>
      <vt:lpstr>Автоматизация регрессионного тестирования мобильного приложения iSpring Learn с помощью Appium</vt:lpstr>
      <vt:lpstr>iSpring Learn Mobile App</vt:lpstr>
      <vt:lpstr>Спрос на мобильные приложения растет</vt:lpstr>
      <vt:lpstr>Постановка задачи</vt:lpstr>
      <vt:lpstr>Постановка задачи</vt:lpstr>
      <vt:lpstr>Выбор инструмента</vt:lpstr>
      <vt:lpstr>Описание Appium</vt:lpstr>
      <vt:lpstr>Описание Appium</vt:lpstr>
      <vt:lpstr>Описание Appium</vt:lpstr>
      <vt:lpstr>Описание Appium</vt:lpstr>
      <vt:lpstr>Описание Appium</vt:lpstr>
      <vt:lpstr>Описание Appium</vt:lpstr>
      <vt:lpstr>Инструменты разработки</vt:lpstr>
      <vt:lpstr>Использованные паттерны</vt:lpstr>
      <vt:lpstr>Архитектура приложения</vt:lpstr>
      <vt:lpstr>PowerPoint Presentation</vt:lpstr>
      <vt:lpstr>PowerPoint Presentation</vt:lpstr>
      <vt:lpstr>Анализ/выводы</vt:lpstr>
      <vt:lpstr>Перспектива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Автоматизация регрессионного тестирования мобильного приложения iSpring Learn с помощью Appium</dc:title>
  <dc:creator>Ekaterina Tsaregorodtseva</dc:creator>
  <cp:lastModifiedBy>Ekaterina Tsaregorodtseva</cp:lastModifiedBy>
  <cp:revision>31</cp:revision>
  <dcterms:modified xsi:type="dcterms:W3CDTF">2018-06-12T17:50:36Z</dcterms:modified>
</cp:coreProperties>
</file>